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Bubblebody Neue" panose="020B0604020202020204" charset="0"/>
      <p:regular r:id="rId10"/>
    </p:embeddedFont>
    <p:embeddedFont>
      <p:font typeface="Bubblebody Neue Bold" panose="020B0604020202020204" charset="0"/>
      <p:regular r:id="rId11"/>
    </p:embeddedFont>
    <p:embeddedFont>
      <p:font typeface="Nunito Bold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483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sv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83354C-CC9E-44E8-B26D-B0FF7D540DF4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1A96AF-94F3-495D-8D85-C260E8E15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993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53F80-3ADE-453D-A6BF-C1BAF0DD086C}" type="datetime1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9CEDF-2D5A-4175-9F85-BA0D9F6B66B1}" type="datetime1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7159A-3A92-426A-840A-F70EFFE856EA}" type="datetime1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3534D-6406-4B00-BF92-60DAFB29C038}" type="datetime1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33E4B-48B4-47B4-874F-AABE51D43BD6}" type="datetime1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15CA7-E685-4E4B-A094-F5730565E1FD}" type="datetime1">
              <a:rPr lang="en-US" smtClean="0"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82C84-A7D0-4F72-8EB0-4E41D10335C4}" type="datetime1">
              <a:rPr lang="en-US" smtClean="0"/>
              <a:t>5/27/2025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BF36E-DBDA-4CF4-B2BF-C5A266EC1DDA}" type="datetime1">
              <a:rPr lang="en-US" smtClean="0"/>
              <a:t>5/27/2025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7F5CD-42E9-4D38-BE37-14FF4F5B2BFD}" type="datetime1">
              <a:rPr lang="en-US" smtClean="0"/>
              <a:t>5/27/2025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F5166-EB13-432E-85D3-FE2BC993B3F8}" type="datetime1">
              <a:rPr lang="en-US" smtClean="0"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96A3D-0040-4FB3-994E-9AEFC5241609}" type="datetime1">
              <a:rPr lang="en-US" smtClean="0"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93DFA8-9FC2-4400-B061-5B2095434996}" type="datetime1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55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685769" y="1621663"/>
            <a:ext cx="10297411" cy="8256651"/>
          </a:xfrm>
          <a:custGeom>
            <a:avLst/>
            <a:gdLst/>
            <a:ahLst/>
            <a:cxnLst/>
            <a:rect l="l" t="t" r="r" b="b"/>
            <a:pathLst>
              <a:path w="10297411" h="8256651">
                <a:moveTo>
                  <a:pt x="0" y="0"/>
                </a:moveTo>
                <a:lnTo>
                  <a:pt x="10297411" y="0"/>
                </a:lnTo>
                <a:lnTo>
                  <a:pt x="10297411" y="8256651"/>
                </a:lnTo>
                <a:lnTo>
                  <a:pt x="0" y="82566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3834474" y="9357593"/>
            <a:ext cx="2484570" cy="1549468"/>
          </a:xfrm>
          <a:custGeom>
            <a:avLst/>
            <a:gdLst/>
            <a:ahLst/>
            <a:cxnLst/>
            <a:rect l="l" t="t" r="r" b="b"/>
            <a:pathLst>
              <a:path w="2484570" h="1549468">
                <a:moveTo>
                  <a:pt x="0" y="0"/>
                </a:moveTo>
                <a:lnTo>
                  <a:pt x="2484571" y="0"/>
                </a:lnTo>
                <a:lnTo>
                  <a:pt x="2484571" y="1549469"/>
                </a:lnTo>
                <a:lnTo>
                  <a:pt x="0" y="15494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562754" y="930214"/>
            <a:ext cx="1360630" cy="1382898"/>
          </a:xfrm>
          <a:custGeom>
            <a:avLst/>
            <a:gdLst/>
            <a:ahLst/>
            <a:cxnLst/>
            <a:rect l="l" t="t" r="r" b="b"/>
            <a:pathLst>
              <a:path w="1360630" h="1382898">
                <a:moveTo>
                  <a:pt x="0" y="0"/>
                </a:moveTo>
                <a:lnTo>
                  <a:pt x="1360630" y="0"/>
                </a:lnTo>
                <a:lnTo>
                  <a:pt x="1360630" y="1382898"/>
                </a:lnTo>
                <a:lnTo>
                  <a:pt x="0" y="138289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1095" t="-20128" r="-24549" b="-3301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3164246" y="783463"/>
            <a:ext cx="6599330" cy="161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351"/>
              </a:lnSpc>
            </a:pPr>
            <a:r>
              <a:rPr lang="en-US" sz="10293">
                <a:solidFill>
                  <a:srgbClr val="F4F4F4"/>
                </a:solidFill>
                <a:latin typeface="Bubblebody Neue"/>
                <a:ea typeface="Bubblebody Neue"/>
                <a:cs typeface="Bubblebody Neue"/>
                <a:sym typeface="Bubblebody Neue"/>
              </a:rPr>
              <a:t>TempMate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820354" y="7499047"/>
            <a:ext cx="7657069" cy="2071772"/>
            <a:chOff x="0" y="0"/>
            <a:chExt cx="10209425" cy="2762362"/>
          </a:xfrm>
        </p:grpSpPr>
        <p:sp>
          <p:nvSpPr>
            <p:cNvPr id="7" name="TextBox 7"/>
            <p:cNvSpPr txBox="1"/>
            <p:nvPr/>
          </p:nvSpPr>
          <p:spPr>
            <a:xfrm>
              <a:off x="0" y="819449"/>
              <a:ext cx="10209425" cy="19429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45"/>
                </a:lnSpc>
              </a:pPr>
              <a:r>
                <a:rPr lang="en-US" sz="2818">
                  <a:solidFill>
                    <a:srgbClr val="F4F4F4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Perera W.S.M.                         EG/2021/4716</a:t>
              </a:r>
            </a:p>
            <a:p>
              <a:pPr algn="l">
                <a:lnSpc>
                  <a:spcPts val="3945"/>
                </a:lnSpc>
              </a:pPr>
              <a:r>
                <a:rPr lang="en-US" sz="2818">
                  <a:solidFill>
                    <a:srgbClr val="F4F4F4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Weerasooriya W.M.I               EG/2021/4859</a:t>
              </a:r>
            </a:p>
            <a:p>
              <a:pPr algn="l">
                <a:lnSpc>
                  <a:spcPts val="3945"/>
                </a:lnSpc>
              </a:pPr>
              <a:r>
                <a:rPr lang="en-US" sz="2818">
                  <a:solidFill>
                    <a:srgbClr val="F4F4F4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Wickramasinghe B.G.D.D.A   EG/2021/4861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66675"/>
              <a:ext cx="10209425" cy="795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040"/>
                </a:lnSpc>
              </a:pPr>
              <a:r>
                <a:rPr lang="en-US" sz="3600">
                  <a:solidFill>
                    <a:srgbClr val="F4F4F4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Group 24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12A931-65B1-1ABA-CE29-BAE7D5C84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81800" y="9763603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38465" y="3499821"/>
            <a:ext cx="3387866" cy="4077300"/>
          </a:xfrm>
          <a:custGeom>
            <a:avLst/>
            <a:gdLst/>
            <a:ahLst/>
            <a:cxnLst/>
            <a:rect l="l" t="t" r="r" b="b"/>
            <a:pathLst>
              <a:path w="3387866" h="4077300">
                <a:moveTo>
                  <a:pt x="0" y="0"/>
                </a:moveTo>
                <a:lnTo>
                  <a:pt x="3387866" y="0"/>
                </a:lnTo>
                <a:lnTo>
                  <a:pt x="3387866" y="4077300"/>
                </a:lnTo>
                <a:lnTo>
                  <a:pt x="0" y="4077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981075"/>
            <a:ext cx="10533451" cy="1190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b="1">
                <a:solidFill>
                  <a:srgbClr val="285598"/>
                </a:solidFill>
                <a:latin typeface="Bubblebody Neue Bold"/>
                <a:ea typeface="Bubblebody Neue Bold"/>
                <a:cs typeface="Bubblebody Neue Bold"/>
                <a:sym typeface="Bubblebody Neue Bold"/>
              </a:rPr>
              <a:t>Intro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6295425" y="1404257"/>
            <a:ext cx="10963875" cy="1695043"/>
            <a:chOff x="0" y="0"/>
            <a:chExt cx="14618500" cy="2260058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14618500" cy="2260058"/>
              <a:chOff x="0" y="0"/>
              <a:chExt cx="13788128" cy="213168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3789399" cy="2131680"/>
              </a:xfrm>
              <a:custGeom>
                <a:avLst/>
                <a:gdLst/>
                <a:ahLst/>
                <a:cxnLst/>
                <a:rect l="l" t="t" r="r" b="b"/>
                <a:pathLst>
                  <a:path w="13789399" h="2131680">
                    <a:moveTo>
                      <a:pt x="13235677" y="2131680"/>
                    </a:moveTo>
                    <a:lnTo>
                      <a:pt x="553720" y="2131680"/>
                    </a:lnTo>
                    <a:cubicBezTo>
                      <a:pt x="247650" y="2131680"/>
                      <a:pt x="0" y="1654585"/>
                      <a:pt x="0" y="1067158"/>
                    </a:cubicBezTo>
                    <a:cubicBezTo>
                      <a:pt x="0" y="477284"/>
                      <a:pt x="247650" y="0"/>
                      <a:pt x="553720" y="0"/>
                    </a:cubicBezTo>
                    <a:lnTo>
                      <a:pt x="13235677" y="0"/>
                    </a:lnTo>
                    <a:cubicBezTo>
                      <a:pt x="13541749" y="0"/>
                      <a:pt x="13789399" y="477284"/>
                      <a:pt x="13789399" y="1067158"/>
                    </a:cubicBezTo>
                    <a:cubicBezTo>
                      <a:pt x="13788127" y="1654585"/>
                      <a:pt x="13540477" y="2131680"/>
                      <a:pt x="13235677" y="2131680"/>
                    </a:cubicBezTo>
                    <a:close/>
                  </a:path>
                </a:pathLst>
              </a:custGeom>
              <a:solidFill>
                <a:srgbClr val="A6A6A6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7" name="TextBox 7"/>
            <p:cNvSpPr txBox="1"/>
            <p:nvPr/>
          </p:nvSpPr>
          <p:spPr>
            <a:xfrm>
              <a:off x="800384" y="218803"/>
              <a:ext cx="12659261" cy="16986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49"/>
                </a:lnSpc>
              </a:pPr>
              <a:r>
                <a:rPr lang="en-US" sz="3499">
                  <a:solidFill>
                    <a:srgbClr val="000000"/>
                  </a:solidFill>
                  <a:latin typeface="Bubblebody Neue"/>
                  <a:ea typeface="Bubblebody Neue"/>
                  <a:cs typeface="Bubblebody Neue"/>
                  <a:sym typeface="Bubblebody Neue"/>
                </a:rPr>
                <a:t>TempMate is a smart mug that keeps your drink at the perfect sipping temperature.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295425" y="3499821"/>
            <a:ext cx="10963875" cy="1695043"/>
            <a:chOff x="0" y="0"/>
            <a:chExt cx="14618500" cy="2260058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14618500" cy="2260058"/>
              <a:chOff x="0" y="0"/>
              <a:chExt cx="13788128" cy="213168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3789399" cy="2131680"/>
              </a:xfrm>
              <a:custGeom>
                <a:avLst/>
                <a:gdLst/>
                <a:ahLst/>
                <a:cxnLst/>
                <a:rect l="l" t="t" r="r" b="b"/>
                <a:pathLst>
                  <a:path w="13789399" h="2131680">
                    <a:moveTo>
                      <a:pt x="13235677" y="2131680"/>
                    </a:moveTo>
                    <a:lnTo>
                      <a:pt x="553720" y="2131680"/>
                    </a:lnTo>
                    <a:cubicBezTo>
                      <a:pt x="247650" y="2131680"/>
                      <a:pt x="0" y="1654585"/>
                      <a:pt x="0" y="1067158"/>
                    </a:cubicBezTo>
                    <a:cubicBezTo>
                      <a:pt x="0" y="477284"/>
                      <a:pt x="247650" y="0"/>
                      <a:pt x="553720" y="0"/>
                    </a:cubicBezTo>
                    <a:lnTo>
                      <a:pt x="13235677" y="0"/>
                    </a:lnTo>
                    <a:cubicBezTo>
                      <a:pt x="13541749" y="0"/>
                      <a:pt x="13789399" y="477284"/>
                      <a:pt x="13789399" y="1067158"/>
                    </a:cubicBezTo>
                    <a:cubicBezTo>
                      <a:pt x="13788127" y="1654585"/>
                      <a:pt x="13540477" y="2131680"/>
                      <a:pt x="13235677" y="2131680"/>
                    </a:cubicBezTo>
                    <a:close/>
                  </a:path>
                </a:pathLst>
              </a:custGeom>
              <a:solidFill>
                <a:srgbClr val="A6A6A6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800384" y="218803"/>
              <a:ext cx="12659261" cy="16986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49"/>
                </a:lnSpc>
              </a:pPr>
              <a:r>
                <a:rPr lang="en-US" sz="3499">
                  <a:solidFill>
                    <a:srgbClr val="000000"/>
                  </a:solidFill>
                  <a:latin typeface="Bubblebody Neue"/>
                  <a:ea typeface="Bubblebody Neue"/>
                  <a:cs typeface="Bubblebody Neue"/>
                  <a:sym typeface="Bubblebody Neue"/>
                </a:rPr>
                <a:t>Uses smart temperature sensing and PWM to control the heating intelligently.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6295425" y="5594915"/>
            <a:ext cx="10963875" cy="1695043"/>
            <a:chOff x="0" y="0"/>
            <a:chExt cx="14618500" cy="2260058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14618500" cy="2260058"/>
              <a:chOff x="0" y="0"/>
              <a:chExt cx="13788128" cy="213168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3789399" cy="2131680"/>
              </a:xfrm>
              <a:custGeom>
                <a:avLst/>
                <a:gdLst/>
                <a:ahLst/>
                <a:cxnLst/>
                <a:rect l="l" t="t" r="r" b="b"/>
                <a:pathLst>
                  <a:path w="13789399" h="2131680">
                    <a:moveTo>
                      <a:pt x="13235677" y="2131680"/>
                    </a:moveTo>
                    <a:lnTo>
                      <a:pt x="553720" y="2131680"/>
                    </a:lnTo>
                    <a:cubicBezTo>
                      <a:pt x="247650" y="2131680"/>
                      <a:pt x="0" y="1654585"/>
                      <a:pt x="0" y="1067158"/>
                    </a:cubicBezTo>
                    <a:cubicBezTo>
                      <a:pt x="0" y="477284"/>
                      <a:pt x="247650" y="0"/>
                      <a:pt x="553720" y="0"/>
                    </a:cubicBezTo>
                    <a:lnTo>
                      <a:pt x="13235677" y="0"/>
                    </a:lnTo>
                    <a:cubicBezTo>
                      <a:pt x="13541749" y="0"/>
                      <a:pt x="13789399" y="477284"/>
                      <a:pt x="13789399" y="1067158"/>
                    </a:cubicBezTo>
                    <a:cubicBezTo>
                      <a:pt x="13788127" y="1654585"/>
                      <a:pt x="13540477" y="2131680"/>
                      <a:pt x="13235677" y="2131680"/>
                    </a:cubicBezTo>
                    <a:close/>
                  </a:path>
                </a:pathLst>
              </a:custGeom>
              <a:solidFill>
                <a:srgbClr val="A6A6A6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800384" y="218803"/>
              <a:ext cx="12659261" cy="16986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49"/>
                </a:lnSpc>
              </a:pPr>
              <a:r>
                <a:rPr lang="en-US" sz="3499">
                  <a:solidFill>
                    <a:srgbClr val="000000"/>
                  </a:solidFill>
                  <a:latin typeface="Bubblebody Neue"/>
                  <a:ea typeface="Bubblebody Neue"/>
                  <a:cs typeface="Bubblebody Neue"/>
                  <a:sym typeface="Bubblebody Neue"/>
                </a:rPr>
                <a:t>Applies just the right amount of energy, saving battery and maintaining drink quality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6295425" y="7690008"/>
            <a:ext cx="10963875" cy="1695043"/>
            <a:chOff x="0" y="0"/>
            <a:chExt cx="14618500" cy="2260058"/>
          </a:xfrm>
        </p:grpSpPr>
        <p:grpSp>
          <p:nvGrpSpPr>
            <p:cNvPr id="17" name="Group 17"/>
            <p:cNvGrpSpPr/>
            <p:nvPr/>
          </p:nvGrpSpPr>
          <p:grpSpPr>
            <a:xfrm>
              <a:off x="0" y="0"/>
              <a:ext cx="14618500" cy="2260058"/>
              <a:chOff x="0" y="0"/>
              <a:chExt cx="13788128" cy="213168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13789399" cy="2131680"/>
              </a:xfrm>
              <a:custGeom>
                <a:avLst/>
                <a:gdLst/>
                <a:ahLst/>
                <a:cxnLst/>
                <a:rect l="l" t="t" r="r" b="b"/>
                <a:pathLst>
                  <a:path w="13789399" h="2131680">
                    <a:moveTo>
                      <a:pt x="13235677" y="2131680"/>
                    </a:moveTo>
                    <a:lnTo>
                      <a:pt x="553720" y="2131680"/>
                    </a:lnTo>
                    <a:cubicBezTo>
                      <a:pt x="247650" y="2131680"/>
                      <a:pt x="0" y="1654585"/>
                      <a:pt x="0" y="1067158"/>
                    </a:cubicBezTo>
                    <a:cubicBezTo>
                      <a:pt x="0" y="477284"/>
                      <a:pt x="247650" y="0"/>
                      <a:pt x="553720" y="0"/>
                    </a:cubicBezTo>
                    <a:lnTo>
                      <a:pt x="13235677" y="0"/>
                    </a:lnTo>
                    <a:cubicBezTo>
                      <a:pt x="13541749" y="0"/>
                      <a:pt x="13789399" y="477284"/>
                      <a:pt x="13789399" y="1067158"/>
                    </a:cubicBezTo>
                    <a:cubicBezTo>
                      <a:pt x="13788127" y="1654585"/>
                      <a:pt x="13540477" y="2131680"/>
                      <a:pt x="13235677" y="2131680"/>
                    </a:cubicBezTo>
                    <a:close/>
                  </a:path>
                </a:pathLst>
              </a:custGeom>
              <a:solidFill>
                <a:srgbClr val="A6A6A6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9" name="TextBox 19"/>
            <p:cNvSpPr txBox="1"/>
            <p:nvPr/>
          </p:nvSpPr>
          <p:spPr>
            <a:xfrm>
              <a:off x="800384" y="218803"/>
              <a:ext cx="12659261" cy="16986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49"/>
                </a:lnSpc>
              </a:pPr>
              <a:r>
                <a:rPr lang="en-US" sz="3499">
                  <a:solidFill>
                    <a:srgbClr val="000000"/>
                  </a:solidFill>
                  <a:latin typeface="Bubblebody Neue"/>
                  <a:ea typeface="Bubblebody Neue"/>
                  <a:cs typeface="Bubblebody Neue"/>
                  <a:sym typeface="Bubblebody Neue"/>
                </a:rPr>
                <a:t>Compact and portable – great for enjoying warm drinks anywhere, anytime.</a:t>
              </a:r>
            </a:p>
          </p:txBody>
        </p:sp>
      </p:grp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55C6119A-F304-5A6F-DC6A-00BF23B46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10400" y="992187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1800" smtClean="0">
                <a:solidFill>
                  <a:schemeClr val="tx1"/>
                </a:solidFill>
              </a:rPr>
              <a:pPr/>
              <a:t>2</a:t>
            </a:fld>
            <a:endParaRPr lang="en-US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842292" y="815267"/>
            <a:ext cx="1303877" cy="1043102"/>
          </a:xfrm>
          <a:custGeom>
            <a:avLst/>
            <a:gdLst/>
            <a:ahLst/>
            <a:cxnLst/>
            <a:rect l="l" t="t" r="r" b="b"/>
            <a:pathLst>
              <a:path w="1303877" h="1043102">
                <a:moveTo>
                  <a:pt x="0" y="0"/>
                </a:moveTo>
                <a:lnTo>
                  <a:pt x="1303878" y="0"/>
                </a:lnTo>
                <a:lnTo>
                  <a:pt x="1303878" y="1043102"/>
                </a:lnTo>
                <a:lnTo>
                  <a:pt x="0" y="10431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141830" y="990600"/>
            <a:ext cx="12118027" cy="1171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99"/>
              </a:lnSpc>
            </a:pPr>
            <a:r>
              <a:rPr lang="en-US" sz="7499" b="1">
                <a:solidFill>
                  <a:srgbClr val="285598"/>
                </a:solidFill>
                <a:latin typeface="Bubblebody Neue Bold"/>
                <a:ea typeface="Bubblebody Neue Bold"/>
                <a:cs typeface="Bubblebody Neue Bold"/>
                <a:sym typeface="Bubblebody Neue Bold"/>
              </a:rPr>
              <a:t>What we have done so far,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41830" y="2752725"/>
            <a:ext cx="12118027" cy="6505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20116" lvl="1" indent="-460058" algn="l">
              <a:lnSpc>
                <a:spcPts val="5114"/>
              </a:lnSpc>
              <a:buFont typeface="Arial"/>
              <a:buChar char="•"/>
            </a:pPr>
            <a:r>
              <a:rPr lang="en-US" sz="4261" dirty="0">
                <a:solidFill>
                  <a:srgbClr val="000000"/>
                </a:solidFill>
                <a:latin typeface="Bubblebody Neue"/>
                <a:ea typeface="Bubblebody Neue"/>
                <a:cs typeface="Bubblebody Neue"/>
                <a:sym typeface="Bubblebody Neue"/>
              </a:rPr>
              <a:t>Proteus simulation of the circuit</a:t>
            </a:r>
          </a:p>
          <a:p>
            <a:pPr algn="l">
              <a:lnSpc>
                <a:spcPts val="5114"/>
              </a:lnSpc>
            </a:pPr>
            <a:endParaRPr lang="en-US" sz="4261" dirty="0">
              <a:solidFill>
                <a:srgbClr val="000000"/>
              </a:solidFill>
              <a:latin typeface="Bubblebody Neue"/>
              <a:ea typeface="Bubblebody Neue"/>
              <a:cs typeface="Bubblebody Neue"/>
              <a:sym typeface="Bubblebody Neue"/>
            </a:endParaRPr>
          </a:p>
          <a:p>
            <a:pPr marL="920116" lvl="1" indent="-460058" algn="l">
              <a:lnSpc>
                <a:spcPts val="5114"/>
              </a:lnSpc>
              <a:buFont typeface="Arial"/>
              <a:buChar char="•"/>
            </a:pPr>
            <a:r>
              <a:rPr lang="en-US" sz="4261" dirty="0">
                <a:solidFill>
                  <a:srgbClr val="000000"/>
                </a:solidFill>
                <a:latin typeface="Bubblebody Neue"/>
                <a:ea typeface="Bubblebody Neue"/>
                <a:cs typeface="Bubblebody Neue"/>
                <a:sym typeface="Bubblebody Neue"/>
              </a:rPr>
              <a:t>Algorithm of the Firmware</a:t>
            </a:r>
          </a:p>
          <a:p>
            <a:pPr algn="l">
              <a:lnSpc>
                <a:spcPts val="5114"/>
              </a:lnSpc>
            </a:pPr>
            <a:endParaRPr lang="en-US" sz="4261" dirty="0">
              <a:solidFill>
                <a:srgbClr val="000000"/>
              </a:solidFill>
              <a:latin typeface="Bubblebody Neue"/>
              <a:ea typeface="Bubblebody Neue"/>
              <a:cs typeface="Bubblebody Neue"/>
              <a:sym typeface="Bubblebody Neue"/>
            </a:endParaRPr>
          </a:p>
          <a:p>
            <a:pPr marL="920116" lvl="1" indent="-460058" algn="l">
              <a:lnSpc>
                <a:spcPts val="5114"/>
              </a:lnSpc>
              <a:buFont typeface="Arial"/>
              <a:buChar char="•"/>
            </a:pPr>
            <a:r>
              <a:rPr lang="en-US" sz="4261" dirty="0">
                <a:solidFill>
                  <a:srgbClr val="000000"/>
                </a:solidFill>
                <a:latin typeface="Bubblebody Neue"/>
                <a:ea typeface="Bubblebody Neue"/>
                <a:cs typeface="Bubblebody Neue"/>
                <a:sym typeface="Bubblebody Neue"/>
              </a:rPr>
              <a:t>CAD Design for the mug</a:t>
            </a:r>
          </a:p>
          <a:p>
            <a:pPr algn="l">
              <a:lnSpc>
                <a:spcPts val="5114"/>
              </a:lnSpc>
            </a:pPr>
            <a:endParaRPr lang="en-US" sz="4261" dirty="0">
              <a:solidFill>
                <a:srgbClr val="000000"/>
              </a:solidFill>
              <a:latin typeface="Bubblebody Neue"/>
              <a:ea typeface="Bubblebody Neue"/>
              <a:cs typeface="Bubblebody Neue"/>
              <a:sym typeface="Bubblebody Neue"/>
            </a:endParaRPr>
          </a:p>
          <a:p>
            <a:pPr marL="920116" lvl="1" indent="-460058" algn="l">
              <a:lnSpc>
                <a:spcPts val="5114"/>
              </a:lnSpc>
              <a:buFont typeface="Arial"/>
              <a:buChar char="•"/>
            </a:pPr>
            <a:r>
              <a:rPr lang="en-US" sz="4261" dirty="0">
                <a:solidFill>
                  <a:srgbClr val="000000"/>
                </a:solidFill>
                <a:latin typeface="Bubblebody Neue"/>
                <a:ea typeface="Bubblebody Neue"/>
                <a:cs typeface="Bubblebody Neue"/>
                <a:sym typeface="Bubblebody Neue"/>
              </a:rPr>
              <a:t>Peltier module testing</a:t>
            </a:r>
          </a:p>
          <a:p>
            <a:pPr algn="l">
              <a:lnSpc>
                <a:spcPts val="5114"/>
              </a:lnSpc>
            </a:pPr>
            <a:endParaRPr lang="en-US" sz="4261" dirty="0">
              <a:solidFill>
                <a:srgbClr val="000000"/>
              </a:solidFill>
              <a:latin typeface="Bubblebody Neue"/>
              <a:ea typeface="Bubblebody Neue"/>
              <a:cs typeface="Bubblebody Neue"/>
              <a:sym typeface="Bubblebody Neue"/>
            </a:endParaRPr>
          </a:p>
          <a:p>
            <a:pPr marL="920116" lvl="1" indent="-460058" algn="l">
              <a:lnSpc>
                <a:spcPts val="5114"/>
              </a:lnSpc>
              <a:buFont typeface="Arial"/>
              <a:buChar char="•"/>
            </a:pPr>
            <a:r>
              <a:rPr lang="en-US" sz="4261" dirty="0">
                <a:solidFill>
                  <a:srgbClr val="000000"/>
                </a:solidFill>
                <a:latin typeface="Bubblebody Neue"/>
                <a:ea typeface="Bubblebody Neue"/>
                <a:cs typeface="Bubblebody Neue"/>
                <a:sym typeface="Bubblebody Neue"/>
              </a:rPr>
              <a:t>Temperature sensor testing</a:t>
            </a:r>
          </a:p>
          <a:p>
            <a:pPr algn="l">
              <a:lnSpc>
                <a:spcPts val="5114"/>
              </a:lnSpc>
            </a:pPr>
            <a:endParaRPr lang="en-US" sz="4261" dirty="0">
              <a:solidFill>
                <a:srgbClr val="000000"/>
              </a:solidFill>
              <a:latin typeface="Bubblebody Neue"/>
              <a:ea typeface="Bubblebody Neue"/>
              <a:cs typeface="Bubblebody Neue"/>
              <a:sym typeface="Bubblebody Neue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5124382" y="6807468"/>
            <a:ext cx="2739697" cy="3297229"/>
          </a:xfrm>
          <a:custGeom>
            <a:avLst/>
            <a:gdLst/>
            <a:ahLst/>
            <a:cxnLst/>
            <a:rect l="l" t="t" r="r" b="b"/>
            <a:pathLst>
              <a:path w="2739697" h="3297229">
                <a:moveTo>
                  <a:pt x="0" y="0"/>
                </a:moveTo>
                <a:lnTo>
                  <a:pt x="2739698" y="0"/>
                </a:lnTo>
                <a:lnTo>
                  <a:pt x="2739698" y="3297229"/>
                </a:lnTo>
                <a:lnTo>
                  <a:pt x="0" y="32972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20293F-7A38-12ED-D380-4FDC3003B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10400" y="992213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1800" smtClean="0">
                <a:solidFill>
                  <a:schemeClr val="tx1"/>
                </a:solidFill>
              </a:rPr>
              <a:pPr/>
              <a:t>3</a:t>
            </a:fld>
            <a:endParaRPr lang="en-US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410200" y="3527676"/>
            <a:ext cx="8043232" cy="5854410"/>
          </a:xfrm>
          <a:custGeom>
            <a:avLst/>
            <a:gdLst/>
            <a:ahLst/>
            <a:cxnLst/>
            <a:rect l="l" t="t" r="r" b="b"/>
            <a:pathLst>
              <a:path w="8043232" h="5854410">
                <a:moveTo>
                  <a:pt x="0" y="0"/>
                </a:moveTo>
                <a:lnTo>
                  <a:pt x="8043232" y="0"/>
                </a:lnTo>
                <a:lnTo>
                  <a:pt x="8043232" y="5854410"/>
                </a:lnTo>
                <a:lnTo>
                  <a:pt x="0" y="58544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62" t="-2119" b="-211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141830" y="990600"/>
            <a:ext cx="10212744" cy="1171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99"/>
              </a:lnSpc>
            </a:pPr>
            <a:r>
              <a:rPr lang="en-US" sz="7499" b="1">
                <a:solidFill>
                  <a:srgbClr val="285598"/>
                </a:solidFill>
                <a:latin typeface="Bubblebody Neue Bold"/>
                <a:ea typeface="Bubblebody Neue Bold"/>
                <a:cs typeface="Bubblebody Neue Bold"/>
                <a:sym typeface="Bubblebody Neue Bold"/>
              </a:rPr>
              <a:t>Problems Encountered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25138" y="2544379"/>
            <a:ext cx="16831854" cy="197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20116" lvl="1" indent="-460058" algn="l">
              <a:lnSpc>
                <a:spcPts val="5114"/>
              </a:lnSpc>
              <a:buFont typeface="Arial"/>
              <a:buChar char="•"/>
            </a:pPr>
            <a:r>
              <a:rPr lang="en-US" sz="4261">
                <a:solidFill>
                  <a:srgbClr val="000000"/>
                </a:solidFill>
                <a:latin typeface="Bubblebody Neue"/>
                <a:ea typeface="Bubblebody Neue"/>
                <a:cs typeface="Bubblebody Neue"/>
                <a:sym typeface="Bubblebody Neue"/>
              </a:rPr>
              <a:t>Peltier module was not enough to heat the water upto required temperature.</a:t>
            </a:r>
          </a:p>
          <a:p>
            <a:pPr algn="l">
              <a:lnSpc>
                <a:spcPts val="5114"/>
              </a:lnSpc>
            </a:pPr>
            <a:endParaRPr lang="en-US" sz="4261">
              <a:solidFill>
                <a:srgbClr val="000000"/>
              </a:solidFill>
              <a:latin typeface="Bubblebody Neue"/>
              <a:ea typeface="Bubblebody Neue"/>
              <a:cs typeface="Bubblebody Neue"/>
              <a:sym typeface="Bubblebody Neue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9ACD21-BDAF-6970-0322-3DD05697D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07465" y="992187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1800" smtClean="0">
                <a:solidFill>
                  <a:schemeClr val="tx1"/>
                </a:solidFill>
              </a:rPr>
              <a:pPr/>
              <a:t>4</a:t>
            </a:fld>
            <a:endParaRPr lang="en-US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41830" y="990600"/>
            <a:ext cx="10212744" cy="1171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99"/>
              </a:lnSpc>
            </a:pPr>
            <a:r>
              <a:rPr lang="en-US" sz="7499" b="1">
                <a:solidFill>
                  <a:srgbClr val="285598"/>
                </a:solidFill>
                <a:latin typeface="Bubblebody Neue Bold"/>
                <a:ea typeface="Bubblebody Neue Bold"/>
                <a:cs typeface="Bubblebody Neue Bold"/>
                <a:sym typeface="Bubblebody Neue Bold"/>
              </a:rPr>
              <a:t>In progress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141830" y="3025214"/>
            <a:ext cx="12723473" cy="5372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501" lvl="1" indent="-539750" algn="l">
              <a:lnSpc>
                <a:spcPts val="6000"/>
              </a:lnSpc>
              <a:buFont typeface="Arial"/>
              <a:buChar char="•"/>
            </a:pPr>
            <a:r>
              <a:rPr lang="en-US" sz="5000">
                <a:solidFill>
                  <a:srgbClr val="000000"/>
                </a:solidFill>
                <a:latin typeface="Bubblebody Neue"/>
                <a:ea typeface="Bubblebody Neue"/>
                <a:cs typeface="Bubblebody Neue"/>
                <a:sym typeface="Bubblebody Neue"/>
              </a:rPr>
              <a:t>Testing the other two heating elements</a:t>
            </a:r>
          </a:p>
          <a:p>
            <a:pPr marL="1079501" lvl="1" indent="-539750" algn="l">
              <a:lnSpc>
                <a:spcPts val="6000"/>
              </a:lnSpc>
              <a:buAutoNum type="arabicPeriod"/>
            </a:pPr>
            <a:r>
              <a:rPr lang="en-US" sz="5000">
                <a:solidFill>
                  <a:srgbClr val="000000"/>
                </a:solidFill>
                <a:latin typeface="Bubblebody Neue"/>
                <a:ea typeface="Bubblebody Neue"/>
                <a:cs typeface="Bubblebody Neue"/>
                <a:sym typeface="Bubblebody Neue"/>
              </a:rPr>
              <a:t>PTC module</a:t>
            </a:r>
          </a:p>
          <a:p>
            <a:pPr marL="1079501" lvl="1" indent="-539750" algn="l">
              <a:lnSpc>
                <a:spcPts val="6000"/>
              </a:lnSpc>
              <a:buAutoNum type="arabicPeriod"/>
            </a:pPr>
            <a:r>
              <a:rPr lang="en-US" sz="5000">
                <a:solidFill>
                  <a:srgbClr val="000000"/>
                </a:solidFill>
                <a:latin typeface="Bubblebody Neue"/>
                <a:ea typeface="Bubblebody Neue"/>
                <a:cs typeface="Bubblebody Neue"/>
                <a:sym typeface="Bubblebody Neue"/>
              </a:rPr>
              <a:t>Coil</a:t>
            </a:r>
          </a:p>
          <a:p>
            <a:pPr algn="l">
              <a:lnSpc>
                <a:spcPts val="6000"/>
              </a:lnSpc>
            </a:pPr>
            <a:endParaRPr lang="en-US" sz="5000">
              <a:solidFill>
                <a:srgbClr val="000000"/>
              </a:solidFill>
              <a:latin typeface="Bubblebody Neue"/>
              <a:ea typeface="Bubblebody Neue"/>
              <a:cs typeface="Bubblebody Neue"/>
              <a:sym typeface="Bubblebody Neue"/>
            </a:endParaRPr>
          </a:p>
          <a:p>
            <a:pPr marL="1079501" lvl="1" indent="-539750" algn="l">
              <a:lnSpc>
                <a:spcPts val="6000"/>
              </a:lnSpc>
              <a:buFont typeface="Arial"/>
              <a:buChar char="•"/>
            </a:pPr>
            <a:r>
              <a:rPr lang="en-US" sz="5000">
                <a:solidFill>
                  <a:srgbClr val="000000"/>
                </a:solidFill>
                <a:latin typeface="Bubblebody Neue"/>
                <a:ea typeface="Bubblebody Neue"/>
                <a:cs typeface="Bubblebody Neue"/>
                <a:sym typeface="Bubblebody Neue"/>
              </a:rPr>
              <a:t>Programming the algorithm in Atmel studio</a:t>
            </a:r>
          </a:p>
          <a:p>
            <a:pPr algn="l">
              <a:lnSpc>
                <a:spcPts val="6000"/>
              </a:lnSpc>
            </a:pPr>
            <a:endParaRPr lang="en-US" sz="5000">
              <a:solidFill>
                <a:srgbClr val="000000"/>
              </a:solidFill>
              <a:latin typeface="Bubblebody Neue"/>
              <a:ea typeface="Bubblebody Neue"/>
              <a:cs typeface="Bubblebody Neue"/>
              <a:sym typeface="Bubblebody Neue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6073495" y="1028700"/>
            <a:ext cx="1185805" cy="1185805"/>
          </a:xfrm>
          <a:custGeom>
            <a:avLst/>
            <a:gdLst/>
            <a:ahLst/>
            <a:cxnLst/>
            <a:rect l="l" t="t" r="r" b="b"/>
            <a:pathLst>
              <a:path w="1185805" h="1185805">
                <a:moveTo>
                  <a:pt x="0" y="0"/>
                </a:moveTo>
                <a:lnTo>
                  <a:pt x="1185805" y="0"/>
                </a:lnTo>
                <a:lnTo>
                  <a:pt x="1185805" y="1185805"/>
                </a:lnTo>
                <a:lnTo>
                  <a:pt x="0" y="11858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5113071" y="6812357"/>
            <a:ext cx="2742048" cy="3300058"/>
          </a:xfrm>
          <a:custGeom>
            <a:avLst/>
            <a:gdLst/>
            <a:ahLst/>
            <a:cxnLst/>
            <a:rect l="l" t="t" r="r" b="b"/>
            <a:pathLst>
              <a:path w="2742048" h="3300058">
                <a:moveTo>
                  <a:pt x="0" y="0"/>
                </a:moveTo>
                <a:lnTo>
                  <a:pt x="2742048" y="0"/>
                </a:lnTo>
                <a:lnTo>
                  <a:pt x="2742048" y="3300058"/>
                </a:lnTo>
                <a:lnTo>
                  <a:pt x="0" y="33000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E4ACD6-9D01-591B-5D5D-6ABA2AC28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10400" y="992187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1800" smtClean="0">
                <a:solidFill>
                  <a:schemeClr val="tx1"/>
                </a:solidFill>
              </a:rPr>
              <a:pPr/>
              <a:t>5</a:t>
            </a:fld>
            <a:endParaRPr lang="en-US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54349" y="808297"/>
            <a:ext cx="14145273" cy="1171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99"/>
              </a:lnSpc>
            </a:pPr>
            <a:r>
              <a:rPr lang="en-US" sz="7499" b="1">
                <a:solidFill>
                  <a:srgbClr val="285598"/>
                </a:solidFill>
                <a:latin typeface="Bubblebody Neue Bold"/>
                <a:ea typeface="Bubblebody Neue Bold"/>
                <a:cs typeface="Bubblebody Neue Bold"/>
                <a:sym typeface="Bubblebody Neue Bold"/>
              </a:rPr>
              <a:t>To Do,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608523"/>
            <a:ext cx="12723473" cy="6896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502" lvl="1" indent="-539751" algn="l">
              <a:lnSpc>
                <a:spcPts val="6000"/>
              </a:lnSpc>
              <a:buFont typeface="Arial"/>
              <a:buChar char="•"/>
            </a:pPr>
            <a:r>
              <a:rPr lang="en-US" sz="5000">
                <a:solidFill>
                  <a:srgbClr val="000000"/>
                </a:solidFill>
                <a:latin typeface="Bubblebody Neue"/>
                <a:ea typeface="Bubblebody Neue"/>
                <a:cs typeface="Bubblebody Neue"/>
                <a:sym typeface="Bubblebody Neue"/>
              </a:rPr>
              <a:t>Manually tuning the PID control loop.</a:t>
            </a:r>
          </a:p>
          <a:p>
            <a:pPr algn="l">
              <a:lnSpc>
                <a:spcPts val="6000"/>
              </a:lnSpc>
            </a:pPr>
            <a:endParaRPr lang="en-US" sz="5000">
              <a:solidFill>
                <a:srgbClr val="000000"/>
              </a:solidFill>
              <a:latin typeface="Bubblebody Neue"/>
              <a:ea typeface="Bubblebody Neue"/>
              <a:cs typeface="Bubblebody Neue"/>
              <a:sym typeface="Bubblebody Neue"/>
            </a:endParaRPr>
          </a:p>
          <a:p>
            <a:pPr marL="1079502" lvl="1" indent="-539751" algn="l">
              <a:lnSpc>
                <a:spcPts val="6000"/>
              </a:lnSpc>
              <a:buFont typeface="Arial"/>
              <a:buChar char="•"/>
            </a:pPr>
            <a:r>
              <a:rPr lang="en-US" sz="5000">
                <a:solidFill>
                  <a:srgbClr val="000000"/>
                </a:solidFill>
                <a:latin typeface="Bubblebody Neue"/>
                <a:ea typeface="Bubblebody Neue"/>
                <a:cs typeface="Bubblebody Neue"/>
                <a:sym typeface="Bubblebody Neue"/>
              </a:rPr>
              <a:t>Choosing the batteries according to current and voltage requirements.</a:t>
            </a:r>
          </a:p>
          <a:p>
            <a:pPr algn="l">
              <a:lnSpc>
                <a:spcPts val="6000"/>
              </a:lnSpc>
            </a:pPr>
            <a:endParaRPr lang="en-US" sz="5000">
              <a:solidFill>
                <a:srgbClr val="000000"/>
              </a:solidFill>
              <a:latin typeface="Bubblebody Neue"/>
              <a:ea typeface="Bubblebody Neue"/>
              <a:cs typeface="Bubblebody Neue"/>
              <a:sym typeface="Bubblebody Neue"/>
            </a:endParaRPr>
          </a:p>
          <a:p>
            <a:pPr marL="1079502" lvl="1" indent="-539751" algn="l">
              <a:lnSpc>
                <a:spcPts val="6000"/>
              </a:lnSpc>
              <a:buFont typeface="Arial"/>
              <a:buChar char="•"/>
            </a:pPr>
            <a:r>
              <a:rPr lang="en-US" sz="5000">
                <a:solidFill>
                  <a:srgbClr val="000000"/>
                </a:solidFill>
                <a:latin typeface="Bubblebody Neue"/>
                <a:ea typeface="Bubblebody Neue"/>
                <a:cs typeface="Bubblebody Neue"/>
                <a:sym typeface="Bubblebody Neue"/>
              </a:rPr>
              <a:t>Doing necessary changes to CAD design of the final product according to the hardware components</a:t>
            </a:r>
          </a:p>
          <a:p>
            <a:pPr algn="l">
              <a:lnSpc>
                <a:spcPts val="6000"/>
              </a:lnSpc>
            </a:pPr>
            <a:endParaRPr lang="en-US" sz="5000">
              <a:solidFill>
                <a:srgbClr val="000000"/>
              </a:solidFill>
              <a:latin typeface="Bubblebody Neue"/>
              <a:ea typeface="Bubblebody Neue"/>
              <a:cs typeface="Bubblebody Neue"/>
              <a:sym typeface="Bubblebody Neue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6073495" y="1028700"/>
            <a:ext cx="1185805" cy="1185805"/>
          </a:xfrm>
          <a:custGeom>
            <a:avLst/>
            <a:gdLst/>
            <a:ahLst/>
            <a:cxnLst/>
            <a:rect l="l" t="t" r="r" b="b"/>
            <a:pathLst>
              <a:path w="1185805" h="1185805">
                <a:moveTo>
                  <a:pt x="0" y="0"/>
                </a:moveTo>
                <a:lnTo>
                  <a:pt x="1185805" y="0"/>
                </a:lnTo>
                <a:lnTo>
                  <a:pt x="1185805" y="1185805"/>
                </a:lnTo>
                <a:lnTo>
                  <a:pt x="0" y="11858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5113071" y="6812357"/>
            <a:ext cx="2742048" cy="3300058"/>
          </a:xfrm>
          <a:custGeom>
            <a:avLst/>
            <a:gdLst/>
            <a:ahLst/>
            <a:cxnLst/>
            <a:rect l="l" t="t" r="r" b="b"/>
            <a:pathLst>
              <a:path w="2742048" h="3300058">
                <a:moveTo>
                  <a:pt x="0" y="0"/>
                </a:moveTo>
                <a:lnTo>
                  <a:pt x="2742048" y="0"/>
                </a:lnTo>
                <a:lnTo>
                  <a:pt x="2742048" y="3300058"/>
                </a:lnTo>
                <a:lnTo>
                  <a:pt x="0" y="33000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3E4173-ED9D-A222-89A0-4E3068783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10400" y="992187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1800" smtClean="0">
                <a:solidFill>
                  <a:schemeClr val="tx1"/>
                </a:solidFill>
              </a:rPr>
              <a:pPr/>
              <a:t>6</a:t>
            </a:fld>
            <a:endParaRPr lang="en-US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096000" y="5143500"/>
            <a:ext cx="7202305" cy="1323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79"/>
              </a:lnSpc>
            </a:pPr>
            <a:r>
              <a:rPr lang="en-US" sz="8399" dirty="0">
                <a:solidFill>
                  <a:srgbClr val="000000"/>
                </a:solidFill>
                <a:latin typeface="Bubblebody Neue"/>
                <a:ea typeface="Bubblebody Neue"/>
                <a:cs typeface="Bubblebody Neue"/>
                <a:sym typeface="Bubblebody Neue"/>
              </a:rPr>
              <a:t>THANK YOU!</a:t>
            </a:r>
          </a:p>
        </p:txBody>
      </p:sp>
      <p:sp>
        <p:nvSpPr>
          <p:cNvPr id="3" name="Freeform 3"/>
          <p:cNvSpPr/>
          <p:nvPr/>
        </p:nvSpPr>
        <p:spPr>
          <a:xfrm>
            <a:off x="8367002" y="3086100"/>
            <a:ext cx="1360630" cy="1382898"/>
          </a:xfrm>
          <a:custGeom>
            <a:avLst/>
            <a:gdLst/>
            <a:ahLst/>
            <a:cxnLst/>
            <a:rect l="l" t="t" r="r" b="b"/>
            <a:pathLst>
              <a:path w="1360630" h="1382898">
                <a:moveTo>
                  <a:pt x="0" y="0"/>
                </a:moveTo>
                <a:lnTo>
                  <a:pt x="1360630" y="0"/>
                </a:lnTo>
                <a:lnTo>
                  <a:pt x="1360630" y="1382898"/>
                </a:lnTo>
                <a:lnTo>
                  <a:pt x="0" y="13828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095" t="-20128" r="-24549" b="-33010"/>
            </a:stretch>
          </a:blipFill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193</Words>
  <Application>Microsoft Office PowerPoint</Application>
  <PresentationFormat>Custom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Calibri</vt:lpstr>
      <vt:lpstr>Aptos</vt:lpstr>
      <vt:lpstr>Bubblebody Neue</vt:lpstr>
      <vt:lpstr>Nunito Bold</vt:lpstr>
      <vt:lpstr>Bubblebody Neue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TempMate</dc:title>
  <cp:lastModifiedBy>Duleni Wickramasinghe</cp:lastModifiedBy>
  <cp:revision>3</cp:revision>
  <dcterms:created xsi:type="dcterms:W3CDTF">2006-08-16T00:00:00Z</dcterms:created>
  <dcterms:modified xsi:type="dcterms:W3CDTF">2025-05-27T13:39:12Z</dcterms:modified>
  <dc:identifier>DAGopIN3LR0</dc:identifier>
</cp:coreProperties>
</file>

<file path=docProps/thumbnail.jpeg>
</file>